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61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723" autoAdjust="0"/>
  </p:normalViewPr>
  <p:slideViewPr>
    <p:cSldViewPr snapToGrid="0">
      <p:cViewPr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F9920-ADC5-4B1F-AA30-EAAE71D24530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E50A9-E918-4E98-82FB-63BD90AEC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214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970C4-80AE-4A9B-A300-A4711E534D60}" type="slidenum">
              <a:rPr lang="sv-SE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9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Nytt avtal som beräknades på en uppskattad totalbehov</a:t>
            </a:r>
            <a:r>
              <a:rPr lang="sv-SE" baseline="0" dirty="0" smtClean="0"/>
              <a:t> av leveranser. De första åren fanns det marginaler till Bussgods fördel.</a:t>
            </a:r>
          </a:p>
          <a:p>
            <a:endParaRPr lang="sv-SE" baseline="0" dirty="0" smtClean="0"/>
          </a:p>
          <a:p>
            <a:r>
              <a:rPr lang="sv-SE" baseline="0" dirty="0" smtClean="0"/>
              <a:t>2014, kostnaderna börja tangera avtalets ersättning, frågan lyfts till Division Service ledning samt till Bussgods (Peter </a:t>
            </a:r>
            <a:r>
              <a:rPr lang="sv-SE" baseline="0" dirty="0" err="1" smtClean="0"/>
              <a:t>Gillnäs</a:t>
            </a:r>
            <a:r>
              <a:rPr lang="sv-SE" baseline="0" dirty="0" smtClean="0"/>
              <a:t>).</a:t>
            </a:r>
          </a:p>
          <a:p>
            <a:endParaRPr lang="sv-SE" baseline="0" dirty="0" smtClean="0"/>
          </a:p>
          <a:p>
            <a:r>
              <a:rPr lang="sv-SE" baseline="0" dirty="0" smtClean="0"/>
              <a:t>2017, i samband med nytt samverkansavtal så utökas avtalet med kostnad för ett fordon (92 500)</a:t>
            </a:r>
          </a:p>
          <a:p>
            <a:endParaRPr lang="sv-SE" baseline="0" dirty="0" smtClean="0"/>
          </a:p>
          <a:p>
            <a:r>
              <a:rPr lang="sv-SE" baseline="0" dirty="0" smtClean="0"/>
              <a:t>2018, arbetet börjar med ett samverkansavtal mot Bussgods, skapa en </a:t>
            </a:r>
            <a:r>
              <a:rPr lang="sv-SE" baseline="0" dirty="0" err="1" smtClean="0"/>
              <a:t>inhouse</a:t>
            </a:r>
            <a:r>
              <a:rPr lang="sv-SE" baseline="0" dirty="0" smtClean="0"/>
              <a:t> lösning för skapa en gemensamt koncept för transporter i Regionen</a:t>
            </a:r>
          </a:p>
          <a:p>
            <a:endParaRPr lang="sv-SE" baseline="0" dirty="0" smtClean="0"/>
          </a:p>
          <a:p>
            <a:r>
              <a:rPr lang="sv-SE" baseline="0" dirty="0" smtClean="0"/>
              <a:t>2019, beslut om nedläggning gör att en upphandling måste göras, sammanställning av volymer och hur logistiken fungerar tas fram </a:t>
            </a:r>
          </a:p>
          <a:p>
            <a:r>
              <a:rPr lang="sv-SE" baseline="0" dirty="0" smtClean="0"/>
              <a:t>Vi hade hoppats att Bussgods </a:t>
            </a:r>
            <a:r>
              <a:rPr lang="sv-SE" baseline="0" dirty="0" err="1" smtClean="0"/>
              <a:t>Consignor</a:t>
            </a:r>
            <a:r>
              <a:rPr lang="sv-SE" baseline="0" dirty="0" smtClean="0"/>
              <a:t> skulle kunna hjälpa oss med bra statistik, men nej,. Den var ej komplett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chaufförerna inte skannar allt som körs</a:t>
            </a:r>
          </a:p>
          <a:p>
            <a:r>
              <a:rPr lang="sv-SE" baseline="0" dirty="0" smtClean="0"/>
              <a:t>Uppstart med ny transportör blir kort, tyvärr har vi inte alla detaljer på plats ännu fullt ut</a:t>
            </a:r>
          </a:p>
          <a:p>
            <a:r>
              <a:rPr lang="sv-SE" baseline="0" dirty="0" smtClean="0"/>
              <a:t>Registrering av hjälpmedel görs manuellt i </a:t>
            </a:r>
            <a:r>
              <a:rPr lang="sv-SE" baseline="0" dirty="0" err="1" smtClean="0"/>
              <a:t>Unifaun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baseline="0" dirty="0" smtClean="0"/>
              <a:t>2019, volymökningar har ej gjorts mot Bussgods avtalet, enbart branschuppräkning. Från 2014 – 2018 har material volym ökat med 40%, hjälpmedel ökat med 5 % varje år</a:t>
            </a:r>
          </a:p>
          <a:p>
            <a:r>
              <a:rPr lang="sv-SE" baseline="0" dirty="0" smtClean="0"/>
              <a:t>En beräkning är att priset borde legat i paritet med nuvarande avtal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970C4-80AE-4A9B-A300-A4711E534D60}" type="slidenum">
              <a:rPr lang="sv-SE">
                <a:solidFill>
                  <a:prstClr val="black"/>
                </a:solidFill>
              </a:rPr>
              <a:pPr/>
              <a:t>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2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Lastbil och</a:t>
            </a:r>
            <a:r>
              <a:rPr lang="sv-SE" baseline="0" dirty="0" smtClean="0"/>
              <a:t> släp, 18 pallar på bil och 30 på släp</a:t>
            </a:r>
          </a:p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E50A9-E918-4E98-82FB-63BD90AEC3D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461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943100" y="1003967"/>
            <a:ext cx="7756553" cy="4948238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0" indent="0">
              <a:spcBef>
                <a:spcPts val="160"/>
              </a:spcBef>
              <a:buClr>
                <a:srgbClr val="403D45"/>
              </a:buClr>
              <a:buFont typeface="Arial" panose="020B0604020202020204" pitchFamily="34" charset="0"/>
              <a:buNone/>
            </a:pPr>
            <a:r>
              <a:rPr lang="sv-SE" sz="1200" kern="0" dirty="0" smtClean="0">
                <a:solidFill>
                  <a:srgbClr val="403D45"/>
                </a:solidFill>
              </a:rPr>
              <a:t>I menyn </a:t>
            </a:r>
            <a:r>
              <a:rPr lang="sv-SE" sz="1200" b="1" kern="0" dirty="0" smtClean="0">
                <a:solidFill>
                  <a:srgbClr val="403D45"/>
                </a:solidFill>
              </a:rPr>
              <a:t>Start </a:t>
            </a:r>
            <a:r>
              <a:rPr lang="sv-SE" sz="1200" kern="0" dirty="0" smtClean="0">
                <a:solidFill>
                  <a:srgbClr val="403D45"/>
                </a:solidFill>
              </a:rPr>
              <a:t>hittar du</a:t>
            </a:r>
            <a:r>
              <a:rPr lang="sv-SE" sz="1200" b="1" kern="0" dirty="0" smtClean="0">
                <a:solidFill>
                  <a:srgbClr val="403D45"/>
                </a:solidFill>
              </a:rPr>
              <a:t> </a:t>
            </a:r>
            <a:r>
              <a:rPr lang="sv-SE" sz="1200" i="1" kern="0" dirty="0" smtClean="0">
                <a:solidFill>
                  <a:srgbClr val="403D45"/>
                </a:solidFill>
              </a:rPr>
              <a:t>Ny bild</a:t>
            </a:r>
            <a:r>
              <a:rPr lang="sv-SE" sz="1200" kern="0" dirty="0" smtClean="0">
                <a:solidFill>
                  <a:srgbClr val="403D45"/>
                </a:solidFill>
              </a:rPr>
              <a:t>. Klicka på pilen och välj den </a:t>
            </a:r>
            <a:r>
              <a:rPr lang="sv-SE" sz="1200" kern="0" dirty="0" err="1" smtClean="0">
                <a:solidFill>
                  <a:srgbClr val="403D45"/>
                </a:solidFill>
              </a:rPr>
              <a:t>sidmall</a:t>
            </a:r>
            <a:r>
              <a:rPr lang="sv-SE" sz="1200" kern="0" dirty="0" smtClean="0">
                <a:solidFill>
                  <a:srgbClr val="403D45"/>
                </a:solidFill>
              </a:rPr>
              <a:t> du behöver.</a:t>
            </a:r>
            <a:endParaRPr lang="sv-SE" sz="1400" kern="0" dirty="0" smtClea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 dirty="0" smtClea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 dirty="0" smtClea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228600" indent="-228600">
              <a:spcBef>
                <a:spcPts val="160"/>
              </a:spcBef>
              <a:buClr>
                <a:srgbClr val="403D45"/>
              </a:buClr>
              <a:buFont typeface="+mj-lt"/>
              <a:buAutoNum type="arabicPeriod"/>
            </a:pPr>
            <a:r>
              <a:rPr lang="sv-SE" sz="1200" kern="0" dirty="0" smtClean="0">
                <a:solidFill>
                  <a:srgbClr val="403D45"/>
                </a:solidFill>
              </a:rPr>
              <a:t>Markera den sida i presentationen som du vill byta </a:t>
            </a:r>
            <a:r>
              <a:rPr lang="sv-SE" sz="1200" kern="0" dirty="0" err="1" smtClean="0">
                <a:solidFill>
                  <a:srgbClr val="403D45"/>
                </a:solidFill>
              </a:rPr>
              <a:t>sidmall</a:t>
            </a:r>
            <a:r>
              <a:rPr lang="sv-SE" sz="1200" kern="0" dirty="0" smtClean="0">
                <a:solidFill>
                  <a:srgbClr val="403D45"/>
                </a:solidFill>
              </a:rPr>
              <a:t> på. </a:t>
            </a:r>
          </a:p>
          <a:p>
            <a:pPr marL="228600" indent="-228600">
              <a:spcBef>
                <a:spcPts val="160"/>
              </a:spcBef>
              <a:buClr>
                <a:srgbClr val="403D45"/>
              </a:buClr>
              <a:buFont typeface="+mj-lt"/>
              <a:buAutoNum type="arabicPeriod"/>
              <a:defRPr/>
            </a:pPr>
            <a:r>
              <a:rPr lang="sv-SE" sz="1200" kern="0" dirty="0" smtClean="0">
                <a:solidFill>
                  <a:srgbClr val="403D45"/>
                </a:solidFill>
              </a:rPr>
              <a:t>Gå upp till menyn </a:t>
            </a:r>
            <a:r>
              <a:rPr lang="sv-SE" sz="1200" b="1" kern="0" dirty="0" smtClean="0">
                <a:solidFill>
                  <a:srgbClr val="403D45"/>
                </a:solidFill>
              </a:rPr>
              <a:t>Start </a:t>
            </a:r>
            <a:r>
              <a:rPr lang="sv-SE" sz="1200" kern="0" dirty="0" smtClean="0">
                <a:solidFill>
                  <a:srgbClr val="403D45"/>
                </a:solidFill>
              </a:rPr>
              <a:t>och välj</a:t>
            </a:r>
            <a:r>
              <a:rPr lang="sv-SE" sz="1200" b="1" kern="0" dirty="0" smtClean="0">
                <a:solidFill>
                  <a:srgbClr val="403D45"/>
                </a:solidFill>
              </a:rPr>
              <a:t> </a:t>
            </a:r>
            <a:r>
              <a:rPr lang="sv-SE" sz="1200" i="1" kern="0" dirty="0" smtClean="0">
                <a:solidFill>
                  <a:srgbClr val="403D45"/>
                </a:solidFill>
              </a:rPr>
              <a:t>Layout</a:t>
            </a:r>
            <a:r>
              <a:rPr lang="sv-SE" sz="1200" kern="0" dirty="0" smtClean="0">
                <a:solidFill>
                  <a:srgbClr val="403D45"/>
                </a:solidFill>
              </a:rPr>
              <a:t>. </a:t>
            </a:r>
          </a:p>
          <a:p>
            <a:pPr marL="228600" indent="-228600">
              <a:spcBef>
                <a:spcPts val="160"/>
              </a:spcBef>
              <a:buClr>
                <a:srgbClr val="403D45"/>
              </a:buClr>
              <a:buFont typeface="+mj-lt"/>
              <a:buAutoNum type="arabicPeriod"/>
              <a:defRPr/>
            </a:pPr>
            <a:endParaRPr lang="sv-SE" sz="12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r>
              <a:rPr lang="sv-SE" sz="1200" kern="0" dirty="0" smtClean="0">
                <a:solidFill>
                  <a:srgbClr val="403D45"/>
                </a:solidFill>
              </a:rPr>
              <a:t>Kom ihåg att radera den här instruktion när du har kommit igång. Behöver du den igen så finns den bland våra sidmallar. </a:t>
            </a:r>
            <a:r>
              <a:rPr lang="sv-SE" sz="1200" kern="0" dirty="0" smtClean="0">
                <a:solidFill>
                  <a:srgbClr val="403D45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 dirty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 dirty="0" smtClean="0">
              <a:solidFill>
                <a:srgbClr val="403D45"/>
              </a:solidFill>
            </a:endParaRPr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930400" y="415623"/>
            <a:ext cx="7493000" cy="620712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Så här använder du mallen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2085189" y="1645573"/>
            <a:ext cx="2654300" cy="108585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600">
                <a:solidFill>
                  <a:srgbClr val="000000"/>
                </a:solidFill>
              </a:endParaRPr>
            </a:p>
          </p:txBody>
        </p:sp>
      </p:grpSp>
      <p:cxnSp>
        <p:nvCxnSpPr>
          <p:cNvPr id="11" name="Rak pil 10"/>
          <p:cNvCxnSpPr/>
          <p:nvPr userDrawn="1"/>
        </p:nvCxnSpPr>
        <p:spPr bwMode="auto">
          <a:xfrm flipH="1">
            <a:off x="3789973" y="1497028"/>
            <a:ext cx="2187344" cy="973355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49" name="Grupp 48"/>
          <p:cNvGrpSpPr/>
          <p:nvPr userDrawn="1"/>
        </p:nvGrpSpPr>
        <p:grpSpPr>
          <a:xfrm>
            <a:off x="2085187" y="3748321"/>
            <a:ext cx="2654300" cy="1085850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600">
                <a:noFill/>
              </a:endParaRPr>
            </a:p>
          </p:txBody>
        </p:sp>
      </p:grpSp>
      <p:cxnSp>
        <p:nvCxnSpPr>
          <p:cNvPr id="45" name="Rak pil 44"/>
          <p:cNvCxnSpPr/>
          <p:nvPr userDrawn="1"/>
        </p:nvCxnSpPr>
        <p:spPr bwMode="auto">
          <a:xfrm flipH="1">
            <a:off x="4883646" y="3641416"/>
            <a:ext cx="705253" cy="48552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7278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2701" y="1998952"/>
            <a:ext cx="12179300" cy="73602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2701" y="2782706"/>
            <a:ext cx="12179300" cy="3615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136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2336801" y="2156857"/>
            <a:ext cx="7480300" cy="2564368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6575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2324100" y="1440775"/>
            <a:ext cx="7493000" cy="620712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29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660399" y="3447962"/>
            <a:ext cx="2679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100" dirty="0">
                <a:solidFill>
                  <a:srgbClr val="000000"/>
                </a:solidFill>
              </a:rPr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18000" y="571500"/>
            <a:ext cx="7061200" cy="809625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3810000" cy="6169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4318001" y="1364457"/>
            <a:ext cx="7061200" cy="4557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83955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oto (hel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169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797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oto (helbild)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6169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6001" y="979488"/>
            <a:ext cx="4787900" cy="2754312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EBB78F-C1C9-4A35-84B1-F232D743926F}" type="datetimeFigureOut">
              <a:rPr lang="sv-SE" smtClean="0">
                <a:solidFill>
                  <a:srgbClr val="96969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2020-01-27</a:t>
            </a:fld>
            <a:endParaRPr lang="sv-SE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3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8" descr="bakgr_bl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12192000" cy="72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239184" y="6308726"/>
            <a:ext cx="278341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513484" y="115888"/>
            <a:ext cx="1454149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EBB78F-C1C9-4A35-84B1-F232D743926F}" type="datetimeFigureOut">
              <a:rPr lang="sv-SE">
                <a:solidFill>
                  <a:srgbClr val="96969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2020-01-27</a:t>
            </a:fld>
            <a:endParaRPr lang="sv-SE">
              <a:solidFill>
                <a:srgbClr val="969696"/>
              </a:solidFill>
            </a:endParaRPr>
          </a:p>
        </p:txBody>
      </p:sp>
      <p:sp>
        <p:nvSpPr>
          <p:cNvPr id="3" name="Rektangel 2"/>
          <p:cNvSpPr/>
          <p:nvPr/>
        </p:nvSpPr>
        <p:spPr bwMode="auto">
          <a:xfrm>
            <a:off x="3556000" y="0"/>
            <a:ext cx="8636000" cy="616530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solidFill>
                <a:srgbClr val="000000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439" y="6354964"/>
            <a:ext cx="2204919" cy="2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87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 bwMode="auto">
          <a:xfrm>
            <a:off x="791862" y="835111"/>
            <a:ext cx="1113549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sv-SE" kern="0" dirty="0" smtClean="0"/>
              <a:t>Transportavtal</a:t>
            </a:r>
            <a:endParaRPr lang="sv-SE" kern="0" dirty="0"/>
          </a:p>
        </p:txBody>
      </p:sp>
      <p:sp>
        <p:nvSpPr>
          <p:cNvPr id="4" name="textruta 3"/>
          <p:cNvSpPr txBox="1"/>
          <p:nvPr/>
        </p:nvSpPr>
        <p:spPr>
          <a:xfrm>
            <a:off x="3987113" y="2611394"/>
            <a:ext cx="4744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/>
              <a:t>Magnus Skott &amp; Niclas Brorsson</a:t>
            </a:r>
          </a:p>
        </p:txBody>
      </p:sp>
    </p:spTree>
    <p:extLst>
      <p:ext uri="{BB962C8B-B14F-4D97-AF65-F5344CB8AC3E}">
        <p14:creationId xmlns:p14="http://schemas.microsoft.com/office/powerpoint/2010/main" val="14137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 bwMode="auto">
          <a:xfrm>
            <a:off x="799069" y="136072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kern="0" dirty="0" smtClean="0"/>
              <a:t>Historik</a:t>
            </a:r>
            <a:endParaRPr lang="sv-SE" kern="0" dirty="0"/>
          </a:p>
        </p:txBody>
      </p:sp>
      <p:sp>
        <p:nvSpPr>
          <p:cNvPr id="4" name="textruta 3"/>
          <p:cNvSpPr txBox="1"/>
          <p:nvPr/>
        </p:nvSpPr>
        <p:spPr>
          <a:xfrm>
            <a:off x="646669" y="1132703"/>
            <a:ext cx="97600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2007-06-01 	Bussgods blir ny transportör</a:t>
            </a:r>
          </a:p>
          <a:p>
            <a:endParaRPr lang="sv-SE" dirty="0"/>
          </a:p>
          <a:p>
            <a:r>
              <a:rPr lang="sv-SE" dirty="0" smtClean="0"/>
              <a:t>2014 Q3		Material tas fram för ny upphandling alt samverkan, utredning bordläggs</a:t>
            </a:r>
          </a:p>
          <a:p>
            <a:endParaRPr lang="sv-SE" dirty="0"/>
          </a:p>
          <a:p>
            <a:r>
              <a:rPr lang="sv-SE" dirty="0" smtClean="0"/>
              <a:t>2017-09-01	Samverkansavtal medicinskt förbrukningsmaterial, utökning med 1 fordon</a:t>
            </a:r>
          </a:p>
          <a:p>
            <a:endParaRPr lang="sv-SE" dirty="0"/>
          </a:p>
          <a:p>
            <a:r>
              <a:rPr lang="sv-SE" dirty="0" smtClean="0"/>
              <a:t>2018 Q2		Arbete påbörjas för samverkansavtal med Bussgods</a:t>
            </a:r>
          </a:p>
          <a:p>
            <a:endParaRPr lang="sv-SE" dirty="0"/>
          </a:p>
          <a:p>
            <a:r>
              <a:rPr lang="sv-SE" dirty="0" smtClean="0"/>
              <a:t>2019 Q1		Beslut om nedläggning av Bussgods 2019-12-31</a:t>
            </a:r>
          </a:p>
          <a:p>
            <a:endParaRPr lang="sv-SE" dirty="0"/>
          </a:p>
          <a:p>
            <a:r>
              <a:rPr lang="sv-SE" dirty="0" smtClean="0"/>
              <a:t>2019 Q2		Upphandling förbereds och läggs, samt tilldelas innan semestern</a:t>
            </a:r>
          </a:p>
          <a:p>
            <a:endParaRPr lang="sv-SE" dirty="0"/>
          </a:p>
          <a:p>
            <a:r>
              <a:rPr lang="sv-SE" dirty="0" smtClean="0"/>
              <a:t>2019-11-22	Avtalet skrivs på</a:t>
            </a:r>
          </a:p>
          <a:p>
            <a:endParaRPr lang="sv-SE" dirty="0"/>
          </a:p>
          <a:p>
            <a:r>
              <a:rPr lang="sv-SE" dirty="0" smtClean="0"/>
              <a:t>2019-12-16	Start för delar av avtalet</a:t>
            </a:r>
          </a:p>
          <a:p>
            <a:endParaRPr lang="sv-SE" dirty="0"/>
          </a:p>
          <a:p>
            <a:r>
              <a:rPr lang="sv-SE" dirty="0" smtClean="0"/>
              <a:t>2019-12-30	Sista delen startas upp och Bussgods avslutar alla sina uppdrag	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94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799069" y="136072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kern="0" dirty="0" smtClean="0"/>
              <a:t>Uppstartsutmaningar</a:t>
            </a:r>
            <a:endParaRPr lang="sv-SE" kern="0" dirty="0"/>
          </a:p>
        </p:txBody>
      </p:sp>
      <p:sp>
        <p:nvSpPr>
          <p:cNvPr id="2" name="textruta 1"/>
          <p:cNvSpPr txBox="1"/>
          <p:nvPr/>
        </p:nvSpPr>
        <p:spPr>
          <a:xfrm>
            <a:off x="696685" y="1110343"/>
            <a:ext cx="106135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Hämtorder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Problem med registrering av order i </a:t>
            </a:r>
            <a:r>
              <a:rPr lang="sv-SE" dirty="0" err="1" smtClean="0"/>
              <a:t>Unifaun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Bussgods ”lämnade över” en större mängd order som de ej utfört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Eventuella ersättningar sker från fall till fall, berörd enhet ska kontaktas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r>
              <a:rPr lang="sv-SE" dirty="0" smtClean="0"/>
              <a:t>Leveranser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Transportör har missat ta med vagn/pall från sorteringsanläggning Luleå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Vid övergång fick vi slå om runt 300 kolli manuellt i nya systemet (Skulle ha körts av Bussgods)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r>
              <a:rPr lang="sv-SE" dirty="0" smtClean="0"/>
              <a:t>Teknik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Anslutning till </a:t>
            </a:r>
            <a:r>
              <a:rPr lang="sv-SE" dirty="0" err="1" smtClean="0"/>
              <a:t>Unifaun</a:t>
            </a:r>
            <a:r>
              <a:rPr lang="sv-SE" dirty="0" smtClean="0"/>
              <a:t> för Material klart tidigt, endast problem med att få debiteringskonton rätt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Hjälpmedel ingen digital knytning till </a:t>
            </a:r>
            <a:r>
              <a:rPr lang="sv-SE" dirty="0" err="1" smtClean="0"/>
              <a:t>Unifaun</a:t>
            </a:r>
            <a:r>
              <a:rPr lang="sv-SE" dirty="0" smtClean="0"/>
              <a:t>, sker manuellt i dagsläget. (Plan för lösning håller på att tas fram)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r>
              <a:rPr lang="sv-SE" dirty="0" smtClean="0"/>
              <a:t>Tänkvärt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380 vagn/pall, 600 kolli vårdenheter, 20 skrymmande, 800 kolli ordinärt boende, 200 </a:t>
            </a:r>
            <a:r>
              <a:rPr lang="sv-SE" dirty="0" err="1" smtClean="0"/>
              <a:t>hämtorder</a:t>
            </a: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Ger ungefär 16 lastbilar med släp varje vecka 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33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 Region Norrbotten_NYNY">
  <a:themeElements>
    <a:clrScheme name="NLL Rö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E1D059"/>
      </a:accent1>
      <a:accent2>
        <a:srgbClr val="F8951F"/>
      </a:accent2>
      <a:accent3>
        <a:srgbClr val="EE6821"/>
      </a:accent3>
      <a:accent4>
        <a:srgbClr val="C11933"/>
      </a:accent4>
      <a:accent5>
        <a:srgbClr val="403D45"/>
      </a:accent5>
      <a:accent6>
        <a:srgbClr val="C0C0BD"/>
      </a:accent6>
      <a:hlink>
        <a:srgbClr val="403D45"/>
      </a:hlink>
      <a:folHlink>
        <a:srgbClr val="C0C0BD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2023-02-28T23:00:00+00:00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ARBGRP743-268216389-188</NLLDocumentIDValue>
    <NLLThinningTime xmlns="http://schemas.microsoft.com/sharepoint/v3">2026-02-28T23:00:00+00:00</NLLThinningTime>
    <NLLPublishDateQuickpart xmlns="http://schemas.microsoft.com/sharepoint/v3">2023-03-01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Sandra Sikblad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Anneli Granberg</AnsvarigQuickpart>
    <NLLEstablishedBy xmlns="http://schemas.microsoft.com/sharepoint/v3">
      <UserInfo>
        <DisplayName>Sandra Sikblad</DisplayName>
        <AccountId>139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Åsa Åström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Länsstyrgrupp</TermName>
          <TermId xmlns="http://schemas.microsoft.com/office/infopath/2007/PartnerControls">40c9582e-9040-4ee0-a5ab-267ced39ceea</TermId>
        </TermInfo>
      </Terms>
    </NLLProducerPlaceTaxHTField0>
    <VersionComment xmlns="http://schemas.microsoft.com/sharepoint/v3">ompubliceras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73a69b28-49f4-4b67-8842-dcaf068486b8</TermId>
        </TermInfo>
        <TermInfo xmlns="http://schemas.microsoft.com/office/infopath/2007/PartnerControls">
          <TermName xmlns="http://schemas.microsoft.com/office/infopath/2007/PartnerControls">bilaga</TermName>
          <TermId xmlns="http://schemas.microsoft.com/office/infopath/2007/PartnerControls">09e5e4fc-28b8-4ab6-9df1-18814299f0ed</TermId>
        </TermInfo>
        <TermInfo xmlns="http://schemas.microsoft.com/office/infopath/2007/PartnerControls">
          <TermName xmlns="http://schemas.microsoft.com/office/infopath/2007/PartnerControls">LSG</TermName>
          <TermId xmlns="http://schemas.microsoft.com/office/infopath/2007/PartnerControls">ba7f548d-7cc9-4dc7-aa8a-c5f8cc10d00e</TermId>
        </TermInfo>
        <TermInfo xmlns="http://schemas.microsoft.com/office/infopath/2007/PartnerControls">
          <TermName xmlns="http://schemas.microsoft.com/office/infopath/2007/PartnerControls">200131</TermName>
          <TermId xmlns="http://schemas.microsoft.com/office/infopath/2007/PartnerControls">4b35871b-d32a-4282-b1cf-8273bf39873a</TermId>
        </TermInfo>
      </Terms>
    </TaxKeywordTaxHTField>
    <_dlc_DocId xmlns="c7918ce9-5289-4a18-805d-4141408e948c">ARBGRP743-268216389-188</_dlc_DocId>
    <_dlc_DocIdUrl xmlns="c7918ce9-5289-4a18-805d-4141408e948c">
      <Url>http://spportal.extvis.local/process/administrativ/_layouts/15/DocIdRedir.aspx?ID=ARBGRP743-268216389-188</Url>
      <Description>ARBGRP743-268216389-188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2026-03-31T22:00:00+00:00</_dlc_ExpireDate>
    <VIS_DocumentId xmlns="e1dec489-f745-4ed5-9c00-958a11aea6df">
      <Url>https://samarbeta.nll.se/producentplats/lansstyrgrupp/_layouts/15/DocIdRedir.aspx?ID=ARBGRP743-268216389-188</Url>
      <Description>ARBGRP743-268216389-188</Description>
    </VIS_DocumentId>
    <VISResponsible xmlns="e1dec489-f745-4ed5-9c00-958a11aea6df">
      <UserInfo>
        <DisplayName>Anneli Granberg</DisplayName>
        <AccountId>14</AccountId>
        <AccountType/>
      </UserInfo>
    </VISResponsible>
    <DocumentStatus xmlns="e1dec489-f745-4ed5-9c00-958a11aea6df">
      <Url>https://samarbeta.nll.se/producentplats/lansstyrgrupp/_layouts/15/wrkstat.aspx?List=9a9a6252-6fd0-4333-8306-f1e7c6ba4dfa&amp;WorkflowInstanceName=801935a7-6848-4355-a09f-4536cd35d2b2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F48545-07C2-47AB-8AA7-A5738B6BB000}"/>
</file>

<file path=customXml/itemProps2.xml><?xml version="1.0" encoding="utf-8"?>
<ds:datastoreItem xmlns:ds="http://schemas.openxmlformats.org/officeDocument/2006/customXml" ds:itemID="{205F36D0-D547-47A4-9FE1-9FBD1E6008A3}"/>
</file>

<file path=customXml/itemProps3.xml><?xml version="1.0" encoding="utf-8"?>
<ds:datastoreItem xmlns:ds="http://schemas.openxmlformats.org/officeDocument/2006/customXml" ds:itemID="{C07EAFB2-A5B8-4091-8ECD-C39E54AAB828}"/>
</file>

<file path=customXml/itemProps4.xml><?xml version="1.0" encoding="utf-8"?>
<ds:datastoreItem xmlns:ds="http://schemas.openxmlformats.org/officeDocument/2006/customXml" ds:itemID="{317344EB-7AAC-4A58-935E-67763F00B411}"/>
</file>

<file path=customXml/itemProps5.xml><?xml version="1.0" encoding="utf-8"?>
<ds:datastoreItem xmlns:ds="http://schemas.openxmlformats.org/officeDocument/2006/customXml" ds:itemID="{D27F45B3-160A-4482-90FC-04F7173B5E4D}"/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352</Words>
  <Application>Microsoft Office PowerPoint</Application>
  <PresentationFormat>Bredbild</PresentationFormat>
  <Paragraphs>56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Mall Region Norrbotten_NYNY</vt:lpstr>
      <vt:lpstr>PowerPoint-presentation</vt:lpstr>
      <vt:lpstr>PowerPoint-presentation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Bilaga länsstyrgruppen 200131 - Transporter</dc:title>
  <dc:creator>Niclas Brorsson</dc:creator>
  <cp:keywords>bilaga; LSG; 200131; 2020</cp:keywords>
  <cp:lastModifiedBy>Niclas Brorsson</cp:lastModifiedBy>
  <cp:revision>20</cp:revision>
  <dcterms:created xsi:type="dcterms:W3CDTF">2020-01-27T06:42:00Z</dcterms:created>
  <dcterms:modified xsi:type="dcterms:W3CDTF">2020-01-30T12:41:21Z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8747;#2020|73a69b28-49f4-4b67-8842-dcaf068486b8;#5037;#bilaga|09e5e4fc-28b8-4ab6-9df1-18814299f0ed;#7815;#LSG|ba7f548d-7cc9-4dc7-aa8a-c5f8cc10d00e;#9283;#200131|4b35871b-d32a-4282-b1cf-8273bf39873a</vt:lpwstr>
  </property>
  <property fmtid="{D5CDD505-2E9C-101B-9397-08002B2CF9AE}" pid="4" name="CareActionCodeSurgical">
    <vt:lpwstr/>
  </property>
  <property fmtid="{D5CDD505-2E9C-101B-9397-08002B2CF9AE}" pid="5" name="NLLProducerPlace">
    <vt:lpwstr>7816;#Länsstyrgrupp|40c9582e-9040-4ee0-a5ab-267ced39ceea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ProjectUrl">
    <vt:lpwstr/>
  </property>
  <property fmtid="{D5CDD505-2E9C-101B-9397-08002B2CF9AE}" pid="23" name="NLLSteeringGroup">
    <vt:lpwstr/>
  </property>
  <property fmtid="{D5CDD505-2E9C-101B-9397-08002B2CF9AE}" pid="24" name="NLLMeetingTypeTaxHTField0">
    <vt:lpwstr/>
  </property>
  <property fmtid="{D5CDD505-2E9C-101B-9397-08002B2CF9AE}" pid="25" name="NLLTemplateStatus">
    <vt:lpwstr/>
  </property>
  <property fmtid="{D5CDD505-2E9C-101B-9397-08002B2CF9AE}" pid="26" name="CareActionCodeSurgicalTaxHTField0">
    <vt:lpwstr/>
  </property>
  <property fmtid="{D5CDD505-2E9C-101B-9397-08002B2CF9AE}" pid="27" name="PharmaceuticalCodeTaxHTField0">
    <vt:lpwstr/>
  </property>
  <property fmtid="{D5CDD505-2E9C-101B-9397-08002B2CF9AE}" pid="28" name="NLLProjectLeader">
    <vt:lpwstr/>
  </property>
  <property fmtid="{D5CDD505-2E9C-101B-9397-08002B2CF9AE}" pid="29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9" name="NLLReferenceGroup">
    <vt:lpwstr/>
  </property>
  <property fmtid="{D5CDD505-2E9C-101B-9397-08002B2CF9AE}" pid="50" name="TLVCodeDiagnosis">
    <vt:lpwstr/>
  </property>
  <property fmtid="{D5CDD505-2E9C-101B-9397-08002B2CF9AE}" pid="51" name="PharmaceuticalCode">
    <vt:lpwstr/>
  </property>
  <property fmtid="{D5CDD505-2E9C-101B-9397-08002B2CF9AE}" pid="52" name="NLLInitiationDate">
    <vt:lpwstr/>
  </property>
  <property fmtid="{D5CDD505-2E9C-101B-9397-08002B2CF9AE}" pid="54" name="ReferencesTaxHTField0">
    <vt:lpwstr/>
  </property>
  <property fmtid="{D5CDD505-2E9C-101B-9397-08002B2CF9AE}" pid="55" name="NLLWindingUpDate">
    <vt:lpwstr/>
  </property>
  <property fmtid="{D5CDD505-2E9C-101B-9397-08002B2CF9AE}" pid="56" name="TLVCodeActionTaxHTField0">
    <vt:lpwstr/>
  </property>
  <property fmtid="{D5CDD505-2E9C-101B-9397-08002B2CF9AE}" pid="57" name="NLLProjectNr">
    <vt:lpwstr/>
  </property>
  <property fmtid="{D5CDD505-2E9C-101B-9397-08002B2CF9AE}" pid="58" name="Granska dokument">
    <vt:lpwstr>, </vt:lpwstr>
  </property>
  <property fmtid="{D5CDD505-2E9C-101B-9397-08002B2CF9AE}" pid="59" name="NLLProjectTypeTaxHTField0">
    <vt:lpwstr/>
  </property>
  <property fmtid="{D5CDD505-2E9C-101B-9397-08002B2CF9AE}" pid="60" name="NLLPTCProcessTeam">
    <vt:lpwstr/>
  </property>
  <property fmtid="{D5CDD505-2E9C-101B-9397-08002B2CF9AE}" pid="61" name="RadiologicalCodeTaxHTField0">
    <vt:lpwstr/>
  </property>
  <property fmtid="{D5CDD505-2E9C-101B-9397-08002B2CF9AE}" pid="62" name="NLLImplementationDate">
    <vt:lpwstr/>
  </property>
  <property fmtid="{D5CDD505-2E9C-101B-9397-08002B2CF9AE}" pid="63" name="NLLProjectDivision">
    <vt:lpwstr/>
  </property>
  <property fmtid="{D5CDD505-2E9C-101B-9397-08002B2CF9AE}" pid="64" name="PsychiatricCode">
    <vt:lpwstr/>
  </property>
  <property fmtid="{D5CDD505-2E9C-101B-9397-08002B2CF9AE}" pid="65" name="Publicera dokument">
    <vt:lpwstr>, </vt:lpwstr>
  </property>
  <property fmtid="{D5CDD505-2E9C-101B-9397-08002B2CF9AE}" pid="66" name="NLLProjectType">
    <vt:lpwstr/>
  </property>
  <property fmtid="{D5CDD505-2E9C-101B-9397-08002B2CF9AE}" pid="67" name="AnalysisName">
    <vt:lpwstr/>
  </property>
  <property fmtid="{D5CDD505-2E9C-101B-9397-08002B2CF9AE}" pid="68" name="NLLMtptCodeTaxHTField0">
    <vt:lpwstr/>
  </property>
  <property fmtid="{D5CDD505-2E9C-101B-9397-08002B2CF9AE}" pid="69" name="NLLLatestProjectTrackingDate">
    <vt:lpwstr/>
  </property>
  <property fmtid="{D5CDD505-2E9C-101B-9397-08002B2CF9AE}" pid="70" name="NLLDocumentType">
    <vt:lpwstr>1021;#Presentation|981e6eac-a633-4de2-91a2-d5e48e1c0d00</vt:lpwstr>
  </property>
  <property fmtid="{D5CDD505-2E9C-101B-9397-08002B2CF9AE}" pid="71" name="NLLProjectTypeText">
    <vt:lpwstr/>
  </property>
  <property fmtid="{D5CDD505-2E9C-101B-9397-08002B2CF9AE}" pid="72" name="NLLEstablishingDate">
    <vt:lpwstr/>
  </property>
  <property fmtid="{D5CDD505-2E9C-101B-9397-08002B2CF9AE}" pid="73" name="NLLProjectMember">
    <vt:lpwstr/>
  </property>
  <property fmtid="{D5CDD505-2E9C-101B-9397-08002B2CF9AE}" pid="74" name="NLLProcessTeamLookup">
    <vt:lpwstr/>
  </property>
  <property fmtid="{D5CDD505-2E9C-101B-9397-08002B2CF9AE}" pid="75" name="CareActionCodeNonSurgicalTaxHTField0">
    <vt:lpwstr/>
  </property>
  <property fmtid="{D5CDD505-2E9C-101B-9397-08002B2CF9AE}" pid="76" name="CompulsoryActionTaxHTField0">
    <vt:lpwstr/>
  </property>
  <property fmtid="{D5CDD505-2E9C-101B-9397-08002B2CF9AE}" pid="77" name="NLLMeetingType">
    <vt:lpwstr/>
  </property>
  <property fmtid="{D5CDD505-2E9C-101B-9397-08002B2CF9AE}" pid="78" name="NLLProjectLeaderDiv">
    <vt:lpwstr/>
  </property>
  <property fmtid="{D5CDD505-2E9C-101B-9397-08002B2CF9AE}" pid="79" name="NLLProjectName">
    <vt:lpwstr/>
  </property>
  <property fmtid="{D5CDD505-2E9C-101B-9397-08002B2CF9AE}" pid="81" name="NLLMtptCode">
    <vt:lpwstr/>
  </property>
  <property fmtid="{D5CDD505-2E9C-101B-9397-08002B2CF9AE}" pid="82" name="ICD10Code">
    <vt:lpwstr/>
  </property>
  <property fmtid="{D5CDD505-2E9C-101B-9397-08002B2CF9AE}" pid="83" name="NLLProjectStatus">
    <vt:lpwstr/>
  </property>
  <property fmtid="{D5CDD505-2E9C-101B-9397-08002B2CF9AE}" pid="84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a5c3c43d-8d79-411e-ae2f-e5065bc97022</vt:lpwstr>
  </property>
  <property fmtid="{D5CDD505-2E9C-101B-9397-08002B2CF9AE}" pid="91" name="TaxCatchAll">
    <vt:lpwstr>7816;#Länsstyrgrupp|40c9582e-9040-4ee0-a5ab-267ced39ceea;#7815;#LSG;#8747;#2020;#5037;#bilaga;#1021;#Presentation|981e6eac-a633-4de2-91a2-d5e48e1c0d00;#9283;#200131</vt:lpwstr>
  </property>
  <property fmtid="{D5CDD505-2E9C-101B-9397-08002B2CF9AE}" pid="93" name="_dlc_ItemStageId">
    <vt:lpwstr/>
  </property>
  <property fmtid="{D5CDD505-2E9C-101B-9397-08002B2CF9AE}" pid="94" name="Order">
    <vt:r8>2421500</vt:r8>
  </property>
  <property fmtid="{D5CDD505-2E9C-101B-9397-08002B2CF9AE}" pid="95" name="xd_ProgID">
    <vt:lpwstr/>
  </property>
  <property fmtid="{D5CDD505-2E9C-101B-9397-08002B2CF9AE}" pid="96" name="_SourceUrl">
    <vt:lpwstr/>
  </property>
  <property fmtid="{D5CDD505-2E9C-101B-9397-08002B2CF9AE}" pid="97" name="_SharedFileIndex">
    <vt:lpwstr/>
  </property>
  <property fmtid="{D5CDD505-2E9C-101B-9397-08002B2CF9AE}" pid="98" name="TemplateUrl">
    <vt:lpwstr/>
  </property>
  <property fmtid="{D5CDD505-2E9C-101B-9397-08002B2CF9AE}" pid="100" name="NLLDecisionLevelGoverning">
    <vt:lpwstr/>
  </property>
  <property fmtid="{D5CDD505-2E9C-101B-9397-08002B2CF9AE}" pid="101" name="NLLFactOwner">
    <vt:lpwstr/>
  </property>
  <property fmtid="{D5CDD505-2E9C-101B-9397-08002B2CF9AE}" pid="102" name="NLLFactOwnerText">
    <vt:lpwstr/>
  </property>
  <property fmtid="{D5CDD505-2E9C-101B-9397-08002B2CF9AE}" pid="103" name="xd_Signature">
    <vt:bool>false</vt:bool>
  </property>
  <property fmtid="{D5CDD505-2E9C-101B-9397-08002B2CF9AE}" pid="104" name="NLLDecisionLevel">
    <vt:lpwstr/>
  </property>
  <property fmtid="{D5CDD505-2E9C-101B-9397-08002B2CF9AE}" pid="105" name="NLLPTCProcessLeader">
    <vt:lpwstr/>
  </property>
  <property fmtid="{D5CDD505-2E9C-101B-9397-08002B2CF9AE}" pid="107" name="NLLPTCVISEditor">
    <vt:lpwstr/>
  </property>
</Properties>
</file>